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74" r:id="rId2"/>
    <p:sldMasterId id="2147483660" r:id="rId3"/>
  </p:sldMasterIdLst>
  <p:notesMasterIdLst>
    <p:notesMasterId r:id="rId15"/>
  </p:notesMasterIdLst>
  <p:sldIdLst>
    <p:sldId id="260" r:id="rId4"/>
    <p:sldId id="267" r:id="rId5"/>
    <p:sldId id="268" r:id="rId6"/>
    <p:sldId id="349" r:id="rId7"/>
    <p:sldId id="350" r:id="rId8"/>
    <p:sldId id="351" r:id="rId9"/>
    <p:sldId id="352" r:id="rId10"/>
    <p:sldId id="353" r:id="rId11"/>
    <p:sldId id="355" r:id="rId12"/>
    <p:sldId id="356" r:id="rId13"/>
    <p:sldId id="35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5D7"/>
    <a:srgbClr val="FED603"/>
    <a:srgbClr val="6D2790"/>
    <a:srgbClr val="212121"/>
    <a:srgbClr val="00A4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71"/>
    <p:restoredTop sz="88185" autoAdjust="0"/>
  </p:normalViewPr>
  <p:slideViewPr>
    <p:cSldViewPr snapToGrid="0" snapToObjects="1">
      <p:cViewPr varScale="1">
        <p:scale>
          <a:sx n="102" d="100"/>
          <a:sy n="102" d="100"/>
        </p:scale>
        <p:origin x="11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sv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2720D-D811-4B48-AD11-AC7C76F507CF}" type="datetimeFigureOut">
              <a:rPr lang="en-GB" smtClean="0"/>
              <a:t>16/02/2020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665BC-978F-C24C-83C6-2DFB83AF64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344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C1608E-CD77-1546-995A-A32F6B31D315}"/>
              </a:ext>
            </a:extLst>
          </p:cNvPr>
          <p:cNvSpPr/>
          <p:nvPr userDrawn="1"/>
        </p:nvSpPr>
        <p:spPr>
          <a:xfrm>
            <a:off x="0" y="-1"/>
            <a:ext cx="2957885" cy="6858001"/>
          </a:xfrm>
          <a:prstGeom prst="rect">
            <a:avLst/>
          </a:prstGeom>
          <a:solidFill>
            <a:srgbClr val="6D2790"/>
          </a:solidFill>
          <a:ln>
            <a:solidFill>
              <a:srgbClr val="6D2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7A605E-544F-9242-873D-B2E8AF2D4E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3401" y="1122363"/>
            <a:ext cx="8102379" cy="2387600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60BE7-EFA5-504D-A68B-3DE14F4EF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63401" y="3602038"/>
            <a:ext cx="8102379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AA71FA1-BAAF-5643-9409-EEBF0ED27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A6F42E1-E7AB-A548-9456-E803EEEF1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8ECFF6C-3314-1F48-8B52-34EBDD277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Graphic 6" descr="Computer">
            <a:extLst>
              <a:ext uri="{FF2B5EF4-FFF2-40B4-BE49-F238E27FC236}">
                <a16:creationId xmlns:a16="http://schemas.microsoft.com/office/drawing/2014/main" id="{3335C683-BCA0-3F43-A3A3-F03D2C534E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662" y="2355109"/>
            <a:ext cx="2309708" cy="2309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74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D6EBD-B6A4-C54E-B692-1CDDCA58A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678C34-1068-2B4D-A169-C881865A10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162A-62B3-5E4F-94DE-9229DF466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3087C-984A-0D4C-A790-2378D921D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FE3B7-0C48-704A-8FEF-319195163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105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E78467-7338-1A4A-8194-0FB0A2C06F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79139-B8C3-0743-B00D-FFDC660D5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7D5F6-474D-4D4A-A5FF-889265F75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E79EA-957F-894A-97E3-BC68AF346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07D46-48A3-5340-84C9-D9DE2D0DC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6640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C1608E-CD77-1546-995A-A32F6B31D315}"/>
              </a:ext>
            </a:extLst>
          </p:cNvPr>
          <p:cNvSpPr/>
          <p:nvPr userDrawn="1"/>
        </p:nvSpPr>
        <p:spPr>
          <a:xfrm>
            <a:off x="0" y="-1"/>
            <a:ext cx="2957885" cy="6858001"/>
          </a:xfrm>
          <a:prstGeom prst="rect">
            <a:avLst/>
          </a:prstGeom>
          <a:solidFill>
            <a:srgbClr val="6D2790"/>
          </a:solidFill>
          <a:ln>
            <a:solidFill>
              <a:srgbClr val="6D2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7A605E-544F-9242-873D-B2E8AF2D4E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3401" y="1122363"/>
            <a:ext cx="8102379" cy="2387600"/>
          </a:xfrm>
          <a:prstGeom prst="rect">
            <a:avLst/>
          </a:prstGeom>
        </p:spPr>
        <p:txBody>
          <a:bodyPr anchor="b"/>
          <a:lstStyle>
            <a:lvl1pPr algn="l">
              <a:defRPr sz="6000" b="1">
                <a:solidFill>
                  <a:srgbClr val="6D2790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60BE7-EFA5-504D-A68B-3DE14F4EF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63401" y="3602038"/>
            <a:ext cx="8102379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AA71FA1-BAAF-5643-9409-EEBF0ED27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04/03/2019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A6F42E1-E7AB-A548-9456-E803EEEF1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8ECFF6C-3314-1F48-8B52-34EBDD277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92ECAB66-D260-E648-9A87-3BCDF075D08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75EE1D-12E9-5B44-9767-8B340DF405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100" t="6583" r="3869"/>
          <a:stretch/>
        </p:blipFill>
        <p:spPr>
          <a:xfrm>
            <a:off x="193040" y="2880202"/>
            <a:ext cx="2559678" cy="109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050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2E0291-1A0F-5C47-BBE9-E24CC0722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0498C1-9D2E-124B-ADB1-F39397EE8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02EC5A-450D-E042-8E74-7EB3090A9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552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2BEB4-9F84-2F43-9B8B-37F2F22719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6371"/>
            <a:ext cx="9144000" cy="7859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40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90EFEB-0815-5044-8859-2F17C9C997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02897"/>
            <a:ext cx="9144000" cy="2252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8000" b="1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5D480-7002-A94A-B4BD-0BBD4616B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A7F0B-AA85-3241-A964-E70DD52F4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2B688-86CA-C347-AF02-F3777E7F9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53E0D47B-EB9B-6A49-B791-222892DBD1D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7956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D88F1-AC81-9849-8A58-65ED225A6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0A692-4115-B141-8CA2-F6658D8D3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BF279-1617-7D4C-9609-EF7596D01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330CE-0118-AC45-8629-DDE517FFB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A4D7C-DE04-0046-B92D-2C6DE4F4D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42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6A77A-5E23-3844-B4E7-41C9B6DF7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93CDD3-9B03-834E-A7EB-0F6A13A25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1809E3-1401-9445-AC96-D102397A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6E1E0-61E1-7F4C-A986-EC7667202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Data Science – COMP13212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C3615-29DB-3D48-8B54-E3E408E2B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58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8D81D-2198-A347-8785-61CA66AFC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7E024-68D5-3041-BB36-6159CCD9B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35223-B4B8-3E43-B591-AE7C269413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8DC84D-D626-A84B-A484-2BA4F9253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0FEF3-8389-9B42-9303-A3966573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D1486-1D29-8045-9024-735628A77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951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BB2C3-8668-6341-B221-5B0914D36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25CF-6876-5640-A426-B6D0761CF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0B0FEB-63BD-C442-B635-D3A61E84D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5D5139-3853-EE41-B815-5049DACED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A879-B9F1-2047-9812-659A648790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2209EE-AD06-9940-98B8-74BC3F1AB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133A94-4993-A64D-9EE4-0D0863D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9EB779-56CE-5141-A52F-E000B3D00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7021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DFB56-403A-244F-9004-ABA715EEC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742FE9-7767-F443-BC8E-3FE23D03A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B0E3F-E810-CE44-B624-91DCC6F7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FBEAD1-195F-F742-94B9-C975AE621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794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2E0291-1A0F-5C47-BBE9-E24CC0722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0498C1-9D2E-124B-ADB1-F39397EE8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02EC5A-450D-E042-8E74-7EB3090A9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94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9DEB6-50A5-374C-ACA8-D024F364A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B9B09-DE3B-7544-A04A-994A481E6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552F35-4C13-B747-8BD7-C4787FD50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89600-F0DF-8A46-9E05-5A4238535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2AB0B-0227-8A42-A7C7-E4FC7AB4E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2791E-CB07-C94A-A601-70CFB69CB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6664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D0FED-7547-5940-B325-DF7F4D043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8C677A-121E-9C42-A84F-145DFD475B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9C0550-ED75-0A41-83DE-447BAA53A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FE1AC-23C6-D24F-B088-ACAE4D972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D852A4-CA97-0347-B1B3-ACCAA2A4C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0A98E6-8667-6C41-9741-78EF727F2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082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tiff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324F96-BACC-3E4A-A736-4F69DB314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4524D-40F8-0344-A8F4-4A63542E3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9F40E-F640-924D-A921-6D56E78A63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1A9C1-7442-6D4A-8A5F-D50E80673A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3EAA4-FD0E-464D-9273-A4E038329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92ECAB66-D260-E648-9A87-3BCDF075D08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EDC9C6-CBC0-8446-9031-B7B21E5120AD}"/>
              </a:ext>
            </a:extLst>
          </p:cNvPr>
          <p:cNvSpPr/>
          <p:nvPr userDrawn="1"/>
        </p:nvSpPr>
        <p:spPr>
          <a:xfrm>
            <a:off x="0" y="0"/>
            <a:ext cx="243840" cy="2037806"/>
          </a:xfrm>
          <a:prstGeom prst="rect">
            <a:avLst/>
          </a:prstGeom>
          <a:solidFill>
            <a:srgbClr val="6D2790"/>
          </a:solidFill>
          <a:ln>
            <a:solidFill>
              <a:srgbClr val="6D2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98840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6D2790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System Font Regular"/>
        <a:buChar char="-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B779B-9D78-0840-B4AC-38A852922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0B0D2-3D46-BC48-8F94-8CC3F91FC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9C378-8AC1-EE4A-9A20-A0E92B2E07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505E898-9FF5-AD41-9509-5A190926E4F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D3739C-98EC-0C41-BF0E-FBB13DC6926C}"/>
              </a:ext>
            </a:extLst>
          </p:cNvPr>
          <p:cNvSpPr/>
          <p:nvPr userDrawn="1"/>
        </p:nvSpPr>
        <p:spPr>
          <a:xfrm>
            <a:off x="0" y="-1"/>
            <a:ext cx="2957885" cy="6858001"/>
          </a:xfrm>
          <a:prstGeom prst="rect">
            <a:avLst/>
          </a:prstGeom>
          <a:solidFill>
            <a:srgbClr val="6D2790"/>
          </a:solidFill>
          <a:ln>
            <a:solidFill>
              <a:srgbClr val="6D2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1460B5-703E-734E-90DF-CA8AE710743D}"/>
              </a:ext>
            </a:extLst>
          </p:cNvPr>
          <p:cNvSpPr txBox="1"/>
          <p:nvPr userDrawn="1"/>
        </p:nvSpPr>
        <p:spPr>
          <a:xfrm>
            <a:off x="3415085" y="5710019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6D2790"/>
                </a:solidFill>
                <a:latin typeface="+mn-lt"/>
              </a:rPr>
              <a:t>Dr Stewart </a:t>
            </a:r>
            <a:r>
              <a:rPr lang="en-GB" sz="2400" dirty="0" err="1">
                <a:solidFill>
                  <a:srgbClr val="6D2790"/>
                </a:solidFill>
                <a:latin typeface="+mn-lt"/>
              </a:rPr>
              <a:t>Blakeway</a:t>
            </a:r>
            <a:endParaRPr lang="en-GB" sz="2400" dirty="0">
              <a:solidFill>
                <a:srgbClr val="6D2790"/>
              </a:solidFill>
              <a:latin typeface="+mn-lt"/>
            </a:endParaRPr>
          </a:p>
          <a:p>
            <a:r>
              <a:rPr lang="en-GB" sz="1200" dirty="0">
                <a:latin typeface="+mn-lt"/>
              </a:rPr>
              <a:t>Lecturer in Computer Science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2506B0-F961-B847-A22D-24671FBDE4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5100" t="6583" r="3869"/>
          <a:stretch/>
        </p:blipFill>
        <p:spPr>
          <a:xfrm>
            <a:off x="193040" y="2880202"/>
            <a:ext cx="2559678" cy="10975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257C346-48C8-484A-9170-7094EA234CB0}"/>
              </a:ext>
            </a:extLst>
          </p:cNvPr>
          <p:cNvSpPr txBox="1"/>
          <p:nvPr userDrawn="1"/>
        </p:nvSpPr>
        <p:spPr>
          <a:xfrm>
            <a:off x="10663611" y="5532273"/>
            <a:ext cx="1380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+mn-lt"/>
              </a:rPr>
              <a:t>COMP13212</a:t>
            </a:r>
          </a:p>
          <a:p>
            <a:r>
              <a:rPr lang="en-GB" dirty="0">
                <a:latin typeface="+mn-lt"/>
              </a:rPr>
              <a:t>Data Science</a:t>
            </a:r>
          </a:p>
        </p:txBody>
      </p:sp>
    </p:spTree>
    <p:extLst>
      <p:ext uri="{BB962C8B-B14F-4D97-AF65-F5344CB8AC3E}">
        <p14:creationId xmlns:p14="http://schemas.microsoft.com/office/powerpoint/2010/main" val="419548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6DF812A-2F7E-BE41-A25A-50C4A819C576}"/>
              </a:ext>
            </a:extLst>
          </p:cNvPr>
          <p:cNvSpPr/>
          <p:nvPr userDrawn="1"/>
        </p:nvSpPr>
        <p:spPr>
          <a:xfrm>
            <a:off x="355159" y="240529"/>
            <a:ext cx="11481683" cy="6090699"/>
          </a:xfrm>
          <a:prstGeom prst="rect">
            <a:avLst/>
          </a:prstGeom>
          <a:solidFill>
            <a:srgbClr val="6D2790"/>
          </a:solidFill>
          <a:ln>
            <a:solidFill>
              <a:srgbClr val="6D2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9F0A1-183B-1442-9F06-BE7E8AC351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DA92A-992E-7741-9479-DC7A53B16A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COMP13212 – Data Science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D66D6-8BCA-AF49-9E5B-E5DF69933B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0D47B-EB9B-6A49-B791-222892DBD1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6258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Source Sans Pro" panose="020B05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System Font Regular"/>
        <a:buChar char="-"/>
        <a:defRPr sz="2800" kern="1200">
          <a:solidFill>
            <a:schemeClr val="bg1"/>
          </a:solidFill>
          <a:latin typeface="Source Sans Pro" panose="020B05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-"/>
        <a:defRPr sz="2400" kern="1200">
          <a:solidFill>
            <a:schemeClr val="bg1"/>
          </a:solidFill>
          <a:latin typeface="Source Sans Pro" panose="020B05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-"/>
        <a:defRPr sz="2000" kern="1200">
          <a:solidFill>
            <a:schemeClr val="bg1"/>
          </a:solidFill>
          <a:latin typeface="Source Sans Pro" panose="020B05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-"/>
        <a:defRPr sz="1800" kern="1200">
          <a:solidFill>
            <a:schemeClr val="bg1"/>
          </a:solidFill>
          <a:latin typeface="Source Sans Pro" panose="020B05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-"/>
        <a:defRPr sz="1800" kern="1200">
          <a:solidFill>
            <a:schemeClr val="bg1"/>
          </a:solidFill>
          <a:latin typeface="Source Sans Pro" panose="020B05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E97C-95E5-B641-B8A2-45DA1370B4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3401" y="1122363"/>
            <a:ext cx="8102379" cy="23876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Lecture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4072F8-FF38-B548-99A8-3D999BB31BA4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363401" y="3602038"/>
            <a:ext cx="8102379" cy="1655762"/>
          </a:xfrm>
          <a:prstGeom prst="rect">
            <a:avLst/>
          </a:prstGeom>
        </p:spPr>
        <p:txBody>
          <a:bodyPr anchor="t"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dirty="0"/>
              <a:t>Visualisation of Data 1</a:t>
            </a:r>
          </a:p>
        </p:txBody>
      </p:sp>
    </p:spTree>
    <p:extLst>
      <p:ext uri="{BB962C8B-B14F-4D97-AF65-F5344CB8AC3E}">
        <p14:creationId xmlns:p14="http://schemas.microsoft.com/office/powerpoint/2010/main" val="1701124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5599F-E852-45E1-91E8-3EF0D7302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Pie Plot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A37EB-5932-421A-957A-1DE251BA1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See Podcast</a:t>
            </a:r>
          </a:p>
          <a:p>
            <a:r>
              <a:rPr lang="en-GB" dirty="0"/>
              <a:t>Demo Files on Blackboard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E63FA-53C7-4179-91B8-6F554D8D2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A113D-EB74-4F98-A33B-171343A16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COMP13212 – Data Science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3961-A3E6-499D-A39D-FE09E0A7E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479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EBA6-A132-43CA-AFA8-BBA1E73F1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FC061-B3A9-434E-8D01-F9B5A8C61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matplotlib to create various visualisations that represent our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0D887-A79B-4C0F-BE82-5BCBDDF39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06BFF-9DE4-42AE-8677-3269CDCDF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COMP13212 – Data Science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0C536-B005-4C93-BBFE-3C8F57DD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298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84D9B0-D719-4D96-93DC-B8C64349E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have Covered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73203D8-D475-4816-BD3C-DEBE2E6F2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Week 1 –  What Data Science is and the Data Science process</a:t>
            </a:r>
          </a:p>
          <a:p>
            <a:r>
              <a:rPr lang="en-GB" dirty="0"/>
              <a:t>Week 2 – The uncertainty in Data and The Propagation of Error</a:t>
            </a:r>
          </a:p>
          <a:p>
            <a:r>
              <a:rPr lang="en-GB" dirty="0"/>
              <a:t>Week 3 – Descriptive Statistics </a:t>
            </a:r>
          </a:p>
        </p:txBody>
      </p:sp>
    </p:spTree>
    <p:extLst>
      <p:ext uri="{BB962C8B-B14F-4D97-AF65-F5344CB8AC3E}">
        <p14:creationId xmlns:p14="http://schemas.microsoft.com/office/powerpoint/2010/main" val="1089234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84D9B0-D719-4D96-93DC-B8C64349E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Lecture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73203D8-D475-4816-BD3C-DEBE2E6F2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To refresh our knowledge of pandas</a:t>
            </a:r>
          </a:p>
          <a:p>
            <a:r>
              <a:rPr lang="en-GB" sz="2000" dirty="0"/>
              <a:t>Importing libraries, </a:t>
            </a:r>
            <a:r>
              <a:rPr lang="en-GB" sz="2000" dirty="0" err="1"/>
              <a:t>DataFrames</a:t>
            </a:r>
            <a:r>
              <a:rPr lang="en-GB" sz="2000" dirty="0"/>
              <a:t> (creating, transposing, setting an index, masking, locating, filtering, outputting, dropping columns, renaming columns, arithmetic operations on columns,  etc)</a:t>
            </a:r>
          </a:p>
          <a:p>
            <a:pPr marL="0" indent="0">
              <a:buNone/>
            </a:pPr>
            <a:r>
              <a:rPr lang="en-GB" sz="2000" dirty="0"/>
              <a:t>To introduce and show you how to use some basic plots</a:t>
            </a:r>
          </a:p>
          <a:p>
            <a:r>
              <a:rPr lang="en-GB" sz="2000" dirty="0"/>
              <a:t>Bar Plot</a:t>
            </a:r>
          </a:p>
          <a:p>
            <a:r>
              <a:rPr lang="en-GB" sz="2000" dirty="0"/>
              <a:t>Pie Plot</a:t>
            </a:r>
          </a:p>
          <a:p>
            <a:r>
              <a:rPr lang="en-GB" sz="2000" dirty="0"/>
              <a:t>Common Concepts for Plots (creating, resizing, hatches, colours, titles, labels, saving, </a:t>
            </a:r>
            <a:r>
              <a:rPr lang="en-GB" sz="2000" dirty="0" err="1"/>
              <a:t>autopct</a:t>
            </a:r>
            <a:r>
              <a:rPr lang="en-GB" sz="2000" dirty="0"/>
              <a:t>, explode, showing, tick values, markers, marker size,  etc)</a:t>
            </a:r>
          </a:p>
          <a:p>
            <a:pPr marL="0" indent="0">
              <a:buNone/>
            </a:pPr>
            <a:r>
              <a:rPr lang="en-GB" sz="2000" dirty="0"/>
              <a:t>To gain enough prerequisite knowledge to be able to add additional features to our plots (regression lines, error bars, etc)</a:t>
            </a:r>
          </a:p>
        </p:txBody>
      </p:sp>
    </p:spTree>
    <p:extLst>
      <p:ext uri="{BB962C8B-B14F-4D97-AF65-F5344CB8AC3E}">
        <p14:creationId xmlns:p14="http://schemas.microsoft.com/office/powerpoint/2010/main" val="2145614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01D96-2883-4E43-A933-8F7F75259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 Simple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5717A-1314-4E65-AACD-C2763AFBA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Bar Plots</a:t>
            </a:r>
          </a:p>
          <a:p>
            <a:r>
              <a:rPr lang="en-GB" dirty="0"/>
              <a:t>A </a:t>
            </a:r>
            <a:r>
              <a:rPr lang="en-GB" dirty="0" err="1"/>
              <a:t>barplot</a:t>
            </a:r>
            <a:r>
              <a:rPr lang="en-GB" dirty="0"/>
              <a:t> (or </a:t>
            </a:r>
            <a:r>
              <a:rPr lang="en-GB" dirty="0" err="1"/>
              <a:t>barchart</a:t>
            </a:r>
            <a:r>
              <a:rPr lang="en-GB" dirty="0"/>
              <a:t>) is one of the most common types of plot</a:t>
            </a:r>
          </a:p>
          <a:p>
            <a:r>
              <a:rPr lang="en-GB" dirty="0"/>
              <a:t>It shows the relationship between categoric data </a:t>
            </a:r>
          </a:p>
          <a:p>
            <a:r>
              <a:rPr lang="en-GB" dirty="0"/>
              <a:t>Each entity (category) is represented by a bar</a:t>
            </a:r>
          </a:p>
          <a:p>
            <a:r>
              <a:rPr lang="en-GB" dirty="0"/>
              <a:t>The higher the bar, the higher the value for that category</a:t>
            </a:r>
          </a:p>
          <a:p>
            <a:endParaRPr lang="en-GB" dirty="0"/>
          </a:p>
          <a:p>
            <a:r>
              <a:rPr lang="en-GB" dirty="0"/>
              <a:t>Not to be confused with a histogram (which uses numbered ranges)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463DB-EE55-45CF-976C-0653C18E5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48DC7-452F-4926-B637-4F034CF74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COMP13212 – Data Science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E2B47-B827-44C4-BBE3-08FF87B86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596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F9F84-DC20-4EF4-AA46-0F5017891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TIOBE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907A3-1067-4B7B-8F54-A7B471400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TIOBE index is a measure of popular programming languages</a:t>
            </a:r>
          </a:p>
          <a:p>
            <a:r>
              <a:rPr lang="en-GB" dirty="0"/>
              <a:t>We begin by representing data this data as a bar plot</a:t>
            </a:r>
          </a:p>
          <a:p>
            <a:endParaRPr lang="en-GB" dirty="0"/>
          </a:p>
          <a:p>
            <a:r>
              <a:rPr lang="en-GB" dirty="0"/>
              <a:t>Anybody know what TIOBE stands for?</a:t>
            </a:r>
          </a:p>
          <a:p>
            <a:endParaRPr lang="en-GB" dirty="0"/>
          </a:p>
          <a:p>
            <a:pPr marL="0" indent="0" algn="ctr">
              <a:buNone/>
            </a:pPr>
            <a:r>
              <a:rPr lang="en-GB" dirty="0"/>
              <a:t>The Importance of Being Earnest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8B1E3-1340-493C-9972-968DE31BB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D4A96-A0A3-41EE-8E6C-7E686E5F2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COMP13212 – Data Science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440C7-3B07-41B6-8104-1E5B2ECFF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427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8CD48-7C76-4F43-A9A6-DD816F7EE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 to Create a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3DABC-59BC-4FCF-8879-4AFF5B158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Get the data (done, copied from website into a list)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Import the necessary libraries (we will use matplotlib)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Copy the data into a </a:t>
            </a:r>
            <a:r>
              <a:rPr lang="en-GB" dirty="0" err="1"/>
              <a:t>DataFrame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Plot the data 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marL="0" indent="0">
              <a:buNone/>
            </a:pP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language = ['Java', 'C', 'Python', 'C++', 'C#', 'VB.NET', 'JavaScript', 'PHP', 'SQL', 'Swift']</a:t>
            </a:r>
          </a:p>
          <a:p>
            <a:pPr marL="0" indent="0">
              <a:buNone/>
            </a:pP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percentage = [17.358, 16.766, 9.345, 6.164, 5.927, 5.862, 2.060, 2.018, 1.526, 1.460]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D5EBA-6B3E-4C06-9FDC-2DC5D79AF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C463-DF43-40FE-86A0-8F314AF7A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COMP13212 – Data Science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203D6-897C-48F6-88AE-ACD203C3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953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5599F-E852-45E1-91E8-3EF0D7302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 Plot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A37EB-5932-421A-957A-1DE251BA1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See Podcast</a:t>
            </a:r>
          </a:p>
          <a:p>
            <a:r>
              <a:rPr lang="en-GB" dirty="0"/>
              <a:t>Demo Files on Blackboard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E63FA-53C7-4179-91B8-6F554D8D2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A113D-EB74-4F98-A33B-171343A16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COMP13212 – Data Science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3961-A3E6-499D-A39D-FE09E0A7E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0620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55A94-CB71-45CA-9FFE-65BC35907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Pie Charts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B5AF7-F55F-4916-ABB5-DB224FB36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pie chart (or a circle chart) is a circular statistical graphic</a:t>
            </a:r>
          </a:p>
          <a:p>
            <a:r>
              <a:rPr lang="en-GB" dirty="0"/>
              <a:t>Divided into slices to illustrate numerical proportion</a:t>
            </a:r>
          </a:p>
          <a:p>
            <a:r>
              <a:rPr lang="en-GB" dirty="0"/>
              <a:t>The arc length of each slice (and consequently its central angle and area), is proportional to the quantity it represents</a:t>
            </a:r>
          </a:p>
          <a:p>
            <a:r>
              <a:rPr lang="en-GB" dirty="0"/>
              <a:t>Pie charts are very widely used in the business world and the mass media</a:t>
            </a:r>
          </a:p>
          <a:p>
            <a:r>
              <a:rPr lang="en-GB" dirty="0"/>
              <a:t>However, they have been criticized,</a:t>
            </a:r>
            <a:r>
              <a:rPr lang="en-GB" baseline="30000" dirty="0"/>
              <a:t> </a:t>
            </a:r>
            <a:r>
              <a:rPr lang="en-GB" dirty="0"/>
              <a:t>and many experts recommend avoiding them (sometimes it is difficult to compare different sections of a given pie chart)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51960-88FC-47AD-BA0B-29BC91800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E42F5-92B7-46CE-B904-443523325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COMP13212 – Data Science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8E4C6-2D32-42B1-A2C4-833CD620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7532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8CD48-7C76-4F43-A9A6-DD816F7EE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 to Create a Pie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3DABC-59BC-4FCF-8879-4AFF5B158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Get the data (done, copied from website into a list)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Import the necessary libraries (we will use matplotlib)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Copy the data into a </a:t>
            </a:r>
            <a:r>
              <a:rPr lang="en-GB" dirty="0" err="1"/>
              <a:t>DataFrame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Plot the data 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marL="0" indent="0">
              <a:buNone/>
            </a:pP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language = ['Java', 'C', 'Python', 'C++', 'C#', 'VB.NET', 'JavaScript', 'PHP', 'SQL', 'Swift']</a:t>
            </a:r>
          </a:p>
          <a:p>
            <a:pPr marL="0" indent="0">
              <a:buNone/>
            </a:pP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percentage = [17.358, 16.766, 9.345, 6.164, 5.927, 5.862, 2.060, 2.018, 1.526, 1.460]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D5EBA-6B3E-4C06-9FDC-2DC5D79AF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04/03/2019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C463-DF43-40FE-86A0-8F314AF7A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COMP13212 – Data Science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203D6-897C-48F6-88AE-ACD203C3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CAB66-D260-E648-9A87-3BCDF075D08B}" type="slidenum">
              <a:rPr lang="en-GB" smtClean="0"/>
              <a:t>9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97467E-9FBA-49D2-841B-264DF465CAB0}"/>
              </a:ext>
            </a:extLst>
          </p:cNvPr>
          <p:cNvSpPr txBox="1"/>
          <p:nvPr/>
        </p:nvSpPr>
        <p:spPr>
          <a:xfrm>
            <a:off x="584826" y="5533534"/>
            <a:ext cx="10768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ym typeface="Wingdings" panose="05000000000000000000" pitchFamily="2" charset="2"/>
              </a:rPr>
              <a:t>  The same as before, once you can create one plot, you pretty much have a handle of how to create the others.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106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615</Words>
  <Application>Microsoft Office PowerPoint</Application>
  <PresentationFormat>Widescreen</PresentationFormat>
  <Paragraphs>84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Courier New</vt:lpstr>
      <vt:lpstr>Source Sans Pro</vt:lpstr>
      <vt:lpstr>System Font Regular</vt:lpstr>
      <vt:lpstr>Office Theme</vt:lpstr>
      <vt:lpstr>1_Custom Design</vt:lpstr>
      <vt:lpstr>Custom Design</vt:lpstr>
      <vt:lpstr>Lecture 6</vt:lpstr>
      <vt:lpstr>What we have Covered</vt:lpstr>
      <vt:lpstr>Aims of the Lecture</vt:lpstr>
      <vt:lpstr>Creating a Simple Plot</vt:lpstr>
      <vt:lpstr>TIOBE </vt:lpstr>
      <vt:lpstr>Process to Create a Plot</vt:lpstr>
      <vt:lpstr>Bar Plot Demo</vt:lpstr>
      <vt:lpstr>Pie Charts</vt:lpstr>
      <vt:lpstr>Process to Create a Pie Plot</vt:lpstr>
      <vt:lpstr>Pie Plot Demo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6</dc:title>
  <dc:creator>Stewart Blakeway</dc:creator>
  <cp:lastModifiedBy>Stewart Blakeway</cp:lastModifiedBy>
  <cp:revision>21</cp:revision>
  <dcterms:created xsi:type="dcterms:W3CDTF">2020-02-12T15:17:58Z</dcterms:created>
  <dcterms:modified xsi:type="dcterms:W3CDTF">2020-02-16T23:15:39Z</dcterms:modified>
</cp:coreProperties>
</file>